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3" r:id="rId28"/>
    <p:sldId id="294" r:id="rId29"/>
    <p:sldId id="283" r:id="rId30"/>
    <p:sldId id="282" r:id="rId31"/>
    <p:sldId id="284" r:id="rId32"/>
    <p:sldId id="285" r:id="rId33"/>
    <p:sldId id="286" r:id="rId34"/>
    <p:sldId id="296" r:id="rId35"/>
    <p:sldId id="297" r:id="rId36"/>
    <p:sldId id="287" r:id="rId37"/>
    <p:sldId id="288" r:id="rId38"/>
    <p:sldId id="289" r:id="rId39"/>
    <p:sldId id="290" r:id="rId40"/>
    <p:sldId id="291" r:id="rId41"/>
    <p:sldId id="292" r:id="rId42"/>
    <p:sldId id="295" r:id="rId43"/>
    <p:sldId id="298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EE0060"/>
    <a:srgbClr val="C4004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3D0E4-77D0-4543-865F-645809AE7841}" type="datetimeFigureOut">
              <a:rPr lang="en-GB" smtClean="0"/>
              <a:t>07/12/2014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53D1E-FC29-411F-BCCC-607EDD7B84B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26262_412692376797_166172346797_5015626_7324491_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184"/>
            <a:ext cx="9144000" cy="68580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848" y="6188739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81336" y="3222104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ar-QA" b="1" dirty="0" smtClean="0"/>
              <a:t>احذر الشيطان..</a:t>
            </a:r>
            <a:br>
              <a:rPr lang="ar-QA" b="1" dirty="0" smtClean="0"/>
            </a:br>
            <a:r>
              <a:rPr lang="ar-QA" b="1" dirty="0" smtClean="0"/>
              <a:t> عدو يغفل عنه الكثير</a:t>
            </a:r>
            <a:br>
              <a:rPr lang="ar-QA" b="1" dirty="0" smtClean="0"/>
            </a:br>
            <a:r>
              <a:rPr lang="ar-QA" b="1" dirty="0" smtClean="0"/>
              <a:t> ولا يعمل له حساب إلا من رحم ربي ..</a:t>
            </a:r>
            <a:endParaRPr lang="en-GB" b="1" dirty="0"/>
          </a:p>
        </p:txBody>
      </p:sp>
      <p:sp>
        <p:nvSpPr>
          <p:cNvPr id="5" name="Rectangle 4"/>
          <p:cNvSpPr/>
          <p:nvPr/>
        </p:nvSpPr>
        <p:spPr>
          <a:xfrm>
            <a:off x="4283968" y="1772816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QA" sz="5400" b="1" dirty="0" smtClean="0">
                <a:solidFill>
                  <a:srgbClr val="EE0060"/>
                </a:solidFill>
              </a:rPr>
              <a:t>النقطة الثانية.. </a:t>
            </a:r>
            <a:endParaRPr lang="en-GB" sz="5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0528" y="1600200"/>
            <a:ext cx="8867328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400" b="1" dirty="0" smtClean="0">
                <a:solidFill>
                  <a:srgbClr val="EE0060"/>
                </a:solidFill>
              </a:rPr>
              <a:t>      </a:t>
            </a:r>
            <a:r>
              <a:rPr lang="ar-QA" sz="4400" b="1" u="sng" dirty="0" smtClean="0">
                <a:solidFill>
                  <a:srgbClr val="EE0060"/>
                </a:solidFill>
              </a:rPr>
              <a:t>أليس عيب؟!</a:t>
            </a:r>
          </a:p>
          <a:p>
            <a:pPr algn="r">
              <a:buNone/>
            </a:pPr>
            <a:r>
              <a:rPr lang="ar-QA" sz="4400" b="1" dirty="0" smtClean="0"/>
              <a:t> ان يتقن الشيطان فن التخطيط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وصناعة الاهداف والإصرار عليها 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     ونجهلها نحن..</a:t>
            </a:r>
            <a:endParaRPr lang="en-GB" sz="44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8560" y="620688"/>
            <a:ext cx="8229600" cy="6552728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حبس عنا شهرا كاملا..</a:t>
            </a:r>
          </a:p>
          <a:p>
            <a:pPr algn="r">
              <a:buNone/>
            </a:pPr>
            <a:r>
              <a:rPr lang="ar-QA" sz="4000" b="1" dirty="0" smtClean="0"/>
              <a:t> وهو الآن يخرج ويفك</a:t>
            </a:r>
          </a:p>
          <a:p>
            <a:pPr algn="r">
              <a:buNone/>
            </a:pPr>
            <a:r>
              <a:rPr lang="ar-QA" sz="4000" b="1" dirty="0" smtClean="0"/>
              <a:t>أسره ومازال مصراً على </a:t>
            </a:r>
          </a:p>
          <a:p>
            <a:pPr algn="r">
              <a:buNone/>
            </a:pPr>
            <a:r>
              <a:rPr lang="ar-QA" sz="4000" b="1" dirty="0" smtClean="0"/>
              <a:t>تحقيق هدفه :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      وهو إيقاعك في المعاصي..</a:t>
            </a:r>
          </a:p>
          <a:p>
            <a:pPr algn="r">
              <a:buNone/>
            </a:pPr>
            <a:r>
              <a:rPr lang="ar-QA" sz="4000" b="1" dirty="0" smtClean="0"/>
              <a:t>       فأول شيء يفعله معك في أول يوم بعد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رمضان هو الوقوع في معصية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   ومعصية ليست سهلة..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17240" y="692696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كي تهدم كل ما فعلته</a:t>
            </a:r>
          </a:p>
          <a:p>
            <a:pPr algn="r">
              <a:buNone/>
            </a:pPr>
            <a:r>
              <a:rPr lang="ar-QA" sz="4000" b="1" dirty="0" smtClean="0"/>
              <a:t> في رمضان من طاعات..</a:t>
            </a:r>
          </a:p>
          <a:p>
            <a:pPr algn="r">
              <a:buNone/>
            </a:pPr>
            <a:endParaRPr lang="ar-QA" sz="4000" b="1" dirty="0" smtClean="0"/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فهل سنكون مستسلمين له؟!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ام اننا سنخطط كما يخطط هو؟!..</a:t>
            </a:r>
            <a:endParaRPr lang="en-GB" sz="4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2536" y="548680"/>
            <a:ext cx="8229600" cy="630932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وأمر الرسول صلى الله </a:t>
            </a:r>
          </a:p>
          <a:p>
            <a:pPr algn="r">
              <a:buNone/>
            </a:pPr>
            <a:r>
              <a:rPr lang="ar-QA" sz="4000" b="1" dirty="0" smtClean="0"/>
              <a:t>عليه وسلم بصيام أيام</a:t>
            </a:r>
          </a:p>
          <a:p>
            <a:pPr algn="r">
              <a:buNone/>
            </a:pPr>
            <a:r>
              <a:rPr lang="ar-QA" sz="4000" b="1" dirty="0" smtClean="0"/>
              <a:t> من شوال وأعطى حافزا </a:t>
            </a:r>
          </a:p>
          <a:p>
            <a:pPr algn="r">
              <a:buNone/>
            </a:pPr>
            <a:r>
              <a:rPr lang="ar-QA" sz="4000" b="1" dirty="0" smtClean="0"/>
              <a:t>وجائزة لمن صام وهو قوله: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”من صام رمضان ثم اتبعه بست من</a:t>
            </a:r>
          </a:p>
          <a:p>
            <a:pPr algn="r">
              <a:buNone/>
            </a:pPr>
            <a:r>
              <a:rPr lang="ar-QA" sz="4000" b="1" dirty="0">
                <a:solidFill>
                  <a:srgbClr val="EE0060"/>
                </a:solidFill>
              </a:rPr>
              <a:t> </a:t>
            </a:r>
            <a:r>
              <a:rPr lang="ar-QA" sz="4000" b="1" dirty="0" smtClean="0">
                <a:solidFill>
                  <a:srgbClr val="EE0060"/>
                </a:solidFill>
              </a:rPr>
              <a:t>        شوال كان كصيام الدهر“... </a:t>
            </a:r>
          </a:p>
          <a:p>
            <a:pPr algn="r">
              <a:buNone/>
            </a:pPr>
            <a:r>
              <a:rPr lang="ar-QA" sz="4000" b="1" dirty="0" smtClean="0"/>
              <a:t>           لما كل هذا يا رسول الله ؟؟!!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96552" y="836712"/>
            <a:ext cx="8229600" cy="496855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أولاً:</a:t>
            </a:r>
            <a:r>
              <a:rPr lang="ar-QA" sz="4000" b="1" dirty="0" smtClean="0"/>
              <a:t>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لتثبت على الطاعة</a:t>
            </a: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 smtClean="0">
                <a:solidFill>
                  <a:srgbClr val="EE0060"/>
                </a:solidFill>
              </a:rPr>
              <a:t>ثانياً: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لتكون في مواجهة خطة</a:t>
            </a:r>
          </a:p>
          <a:p>
            <a:pPr algn="r">
              <a:buNone/>
            </a:pPr>
            <a:r>
              <a:rPr lang="ar-QA" sz="4000" b="1" dirty="0" smtClean="0"/>
              <a:t> الشيطان وخاصة في هذا الشهر من بعد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رمضان..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5232" y="548680"/>
            <a:ext cx="8229600" cy="6552728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3500" b="1" dirty="0" smtClean="0"/>
              <a:t>فهو في لحظة خروجه </a:t>
            </a:r>
          </a:p>
          <a:p>
            <a:pPr algn="r">
              <a:buNone/>
            </a:pPr>
            <a:r>
              <a:rPr lang="ar-QA" sz="3500" b="1" dirty="0" smtClean="0"/>
              <a:t>يخرج هائجا مغتاظا فكل </a:t>
            </a:r>
          </a:p>
          <a:p>
            <a:pPr algn="r">
              <a:buNone/>
            </a:pPr>
            <a:r>
              <a:rPr lang="ar-QA" sz="3500" b="1" dirty="0" smtClean="0"/>
              <a:t>ما فعله معك طوال العام وما </a:t>
            </a:r>
          </a:p>
          <a:p>
            <a:pPr algn="r">
              <a:buNone/>
            </a:pPr>
            <a:r>
              <a:rPr lang="ar-QA" sz="3500" b="1" dirty="0"/>
              <a:t>إ</a:t>
            </a:r>
            <a:r>
              <a:rPr lang="ar-QA" sz="3500" b="1" dirty="0" smtClean="0"/>
              <a:t>وقعك فيه من معاصي قد غفر لك</a:t>
            </a:r>
          </a:p>
          <a:p>
            <a:pPr algn="r">
              <a:buNone/>
            </a:pPr>
            <a:r>
              <a:rPr lang="ar-QA" sz="3500" b="1" dirty="0"/>
              <a:t> </a:t>
            </a:r>
            <a:r>
              <a:rPr lang="ar-QA" sz="3500" b="1" dirty="0" smtClean="0"/>
              <a:t>   في شهر!!..</a:t>
            </a:r>
          </a:p>
          <a:p>
            <a:pPr algn="r">
              <a:buNone/>
            </a:pPr>
            <a:r>
              <a:rPr lang="ar-QA" sz="3500" b="1" dirty="0" smtClean="0"/>
              <a:t>         </a:t>
            </a:r>
            <a:r>
              <a:rPr lang="ar-QA" sz="3500" b="1" u="sng" dirty="0" smtClean="0">
                <a:solidFill>
                  <a:srgbClr val="EE0060"/>
                </a:solidFill>
              </a:rPr>
              <a:t>( انظر الى الاصرار منه على دخولك النار)</a:t>
            </a:r>
          </a:p>
          <a:p>
            <a:pPr algn="r">
              <a:buNone/>
            </a:pPr>
            <a:r>
              <a:rPr lang="ar-QA" sz="3500" b="1" dirty="0" smtClean="0"/>
              <a:t>          فهو يريد ان يضيع عليك ما كسبته</a:t>
            </a:r>
          </a:p>
          <a:p>
            <a:pPr algn="r">
              <a:buNone/>
            </a:pPr>
            <a:r>
              <a:rPr lang="ar-QA" sz="3500" b="1" dirty="0"/>
              <a:t> </a:t>
            </a:r>
            <a:r>
              <a:rPr lang="ar-QA" sz="3500" b="1" dirty="0" smtClean="0"/>
              <a:t>                   من اجر في هذا الشهر في يوم</a:t>
            </a:r>
          </a:p>
          <a:p>
            <a:pPr algn="r">
              <a:buNone/>
            </a:pPr>
            <a:r>
              <a:rPr lang="ar-QA" sz="3500" b="1" dirty="0"/>
              <a:t> </a:t>
            </a:r>
            <a:r>
              <a:rPr lang="ar-QA" sz="3500" b="1" dirty="0" smtClean="0"/>
              <a:t>                   واحد..ليثبت لك ان لا فائدة منك!</a:t>
            </a:r>
            <a:endParaRPr lang="en-GB" sz="35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03237"/>
            <a:ext cx="8460432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    </a:t>
            </a:r>
            <a:r>
              <a:rPr lang="ar-QA" sz="4000" b="1" u="sng" dirty="0" smtClean="0">
                <a:solidFill>
                  <a:srgbClr val="EE0060"/>
                </a:solidFill>
              </a:rPr>
              <a:t>وعلاج هذه النقطة</a:t>
            </a:r>
            <a:r>
              <a:rPr lang="ar-QA" sz="4000" b="1" dirty="0" smtClean="0"/>
              <a:t> </a:t>
            </a:r>
          </a:p>
          <a:p>
            <a:pPr algn="r">
              <a:buNone/>
            </a:pPr>
            <a:endParaRPr lang="ar-QA" sz="4000" b="1" dirty="0" smtClean="0"/>
          </a:p>
          <a:p>
            <a:pPr algn="r">
              <a:buNone/>
            </a:pPr>
            <a:r>
              <a:rPr lang="ar-QA" sz="4000" b="1" dirty="0" smtClean="0"/>
              <a:t>    هو الثبات على الطاعة لمدة </a:t>
            </a:r>
          </a:p>
          <a:p>
            <a:pPr algn="r">
              <a:buNone/>
            </a:pPr>
            <a:r>
              <a:rPr lang="ar-QA" sz="4000" b="1" dirty="0" smtClean="0"/>
              <a:t>   اسبوع بعد رمضان لتجبر الشيطان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على تغيير خطته معك ولتأكد له انك فعلا قد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تغيرت للأحسن 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984" y="476672"/>
            <a:ext cx="8229600" cy="1719064"/>
          </a:xfrm>
        </p:spPr>
        <p:txBody>
          <a:bodyPr>
            <a:normAutofit/>
          </a:bodyPr>
          <a:lstStyle/>
          <a:p>
            <a:r>
              <a:rPr lang="ar-QA" b="1" dirty="0" smtClean="0">
                <a:solidFill>
                  <a:srgbClr val="EE0060"/>
                </a:solidFill>
              </a:rPr>
              <a:t>النقطة الثالثة : </a:t>
            </a:r>
            <a:br>
              <a:rPr lang="ar-QA" b="1" dirty="0" smtClean="0">
                <a:solidFill>
                  <a:srgbClr val="EE0060"/>
                </a:solidFill>
              </a:rPr>
            </a:br>
            <a:r>
              <a:rPr lang="ar-QA" b="1" dirty="0" smtClean="0">
                <a:solidFill>
                  <a:srgbClr val="EE0060"/>
                </a:solidFill>
              </a:rPr>
              <a:t>إياك وهبوط العزيمة..</a:t>
            </a:r>
            <a:endParaRPr lang="en-GB" b="1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     وهناك ست أشياء تساعدك على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تثبيت مستواك الايماني..</a:t>
            </a:r>
          </a:p>
          <a:p>
            <a:pPr algn="r">
              <a:buNone/>
            </a:pPr>
            <a:r>
              <a:rPr lang="ar-QA" sz="4000" b="1" dirty="0" smtClean="0"/>
              <a:t>            فمثل ما نأكل ونشرب ونحافظ على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الأكل يوميا لتغذية البدن نحافظ ايضا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    على هذه الخمسة أشياء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                  لتغذية الروح..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7504"/>
            <a:ext cx="8686800" cy="52578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  <a:latin typeface="Arial"/>
                <a:cs typeface="Arial"/>
              </a:rPr>
              <a:t>١.</a:t>
            </a:r>
            <a:r>
              <a:rPr lang="ar-QA" sz="4000" b="1" dirty="0" smtClean="0">
                <a:solidFill>
                  <a:srgbClr val="EE0060"/>
                </a:solidFill>
              </a:rPr>
              <a:t>المحافظة على الصلوات الخمس </a:t>
            </a:r>
          </a:p>
          <a:p>
            <a:pPr algn="r">
              <a:buNone/>
            </a:pPr>
            <a:r>
              <a:rPr lang="ar-QA" sz="4000" b="1" dirty="0">
                <a:solidFill>
                  <a:srgbClr val="EE0060"/>
                </a:solidFill>
              </a:rPr>
              <a:t> </a:t>
            </a:r>
            <a:r>
              <a:rPr lang="ar-QA" sz="4000" b="1" dirty="0" smtClean="0">
                <a:solidFill>
                  <a:srgbClr val="EE0060"/>
                </a:solidFill>
              </a:rPr>
              <a:t>       جماعة وخصوصا صلاة الفجر .</a:t>
            </a:r>
          </a:p>
          <a:p>
            <a:pPr algn="r">
              <a:buNone/>
            </a:pPr>
            <a:r>
              <a:rPr lang="ar-QA" sz="4000" b="1" dirty="0" smtClean="0"/>
              <a:t>     اثبتنا في رمضان اننا قادرون على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اداء صلاة الجماعة في المسجد وقادرون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على صلاة الفجر يوميا فلنحافظ بعد                        رمضان على الصلوات في</a:t>
            </a:r>
          </a:p>
          <a:p>
            <a:pPr algn="r">
              <a:buNone/>
            </a:pPr>
            <a:r>
              <a:rPr lang="ar-QA" sz="4000" b="1" dirty="0" smtClean="0"/>
              <a:t>                          اول الوقت مع السنن الراتبة..</a:t>
            </a:r>
            <a:endParaRPr lang="en-GB" sz="4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3000" y="2358008"/>
            <a:ext cx="8229600" cy="1719064"/>
          </a:xfrm>
        </p:spPr>
        <p:txBody>
          <a:bodyPr>
            <a:normAutofit/>
          </a:bodyPr>
          <a:lstStyle/>
          <a:p>
            <a:r>
              <a:rPr lang="ar-Q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رمضان نقطة بداية ..</a:t>
            </a: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ar-QA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ar-Q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وليس نقطة نهاية</a:t>
            </a:r>
            <a:r>
              <a:rPr lang="ar-QA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endParaRPr lang="en-GB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79913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17240" y="1052736"/>
            <a:ext cx="8229600" cy="5472608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u="sng" dirty="0" smtClean="0">
                <a:solidFill>
                  <a:srgbClr val="EE0060"/>
                </a:solidFill>
                <a:latin typeface="Arial"/>
                <a:cs typeface="Arial"/>
              </a:rPr>
              <a:t>٢. قراءة </a:t>
            </a:r>
            <a:r>
              <a:rPr lang="ar-QA" sz="4000" b="1" u="sng" dirty="0" smtClean="0">
                <a:solidFill>
                  <a:srgbClr val="EE0060"/>
                </a:solidFill>
              </a:rPr>
              <a:t>القرآن :</a:t>
            </a:r>
          </a:p>
          <a:p>
            <a:pPr algn="r">
              <a:buNone/>
            </a:pPr>
            <a:r>
              <a:rPr lang="ar-QA" sz="4000" b="1" dirty="0" smtClean="0"/>
              <a:t>لا تكوني ممن يقرأ القرآن </a:t>
            </a:r>
          </a:p>
          <a:p>
            <a:pPr algn="r">
              <a:buNone/>
            </a:pPr>
            <a:r>
              <a:rPr lang="ar-QA" sz="4000" b="1" dirty="0" smtClean="0"/>
              <a:t>في رمضان فالقرآن انزل لنتلوه</a:t>
            </a:r>
          </a:p>
          <a:p>
            <a:pPr algn="r">
              <a:buNone/>
            </a:pPr>
            <a:r>
              <a:rPr lang="ar-QA" sz="4000" b="1" dirty="0" smtClean="0"/>
              <a:t> في رمضان وغير رمضان ...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      </a:t>
            </a:r>
            <a:r>
              <a:rPr lang="ar-QA" sz="4000" b="1" u="sng" dirty="0" smtClean="0">
                <a:solidFill>
                  <a:srgbClr val="EE0060"/>
                </a:solidFill>
              </a:rPr>
              <a:t>ولا تكوني ممن حقت عليه الاية:</a:t>
            </a:r>
          </a:p>
          <a:p>
            <a:pPr algn="r">
              <a:buNone/>
            </a:pPr>
            <a:r>
              <a:rPr lang="ar-QA" sz="4000" b="1" dirty="0" smtClean="0"/>
              <a:t>      ( وقال الرسول يارب إن قومي اتخذوا</a:t>
            </a:r>
          </a:p>
          <a:p>
            <a:pPr algn="r">
              <a:buNone/>
            </a:pPr>
            <a:r>
              <a:rPr lang="ar-QA" sz="4000" b="1" dirty="0" smtClean="0"/>
              <a:t>                          هذا القرآن مهجوراً)</a:t>
            </a:r>
            <a:endParaRPr lang="ar-QA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5361459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      </a:t>
            </a:r>
            <a:r>
              <a:rPr lang="ar-QA" sz="4000" b="1" u="sng" dirty="0" smtClean="0">
                <a:solidFill>
                  <a:srgbClr val="EE0060"/>
                </a:solidFill>
              </a:rPr>
              <a:t>ذكر الله :</a:t>
            </a:r>
          </a:p>
          <a:p>
            <a:pPr algn="r">
              <a:buNone/>
            </a:pPr>
            <a:r>
              <a:rPr lang="ar-QA" sz="4000" b="1" dirty="0" smtClean="0"/>
              <a:t>       اجتهدي بعد رمضان على</a:t>
            </a:r>
          </a:p>
          <a:p>
            <a:pPr algn="r">
              <a:buNone/>
            </a:pPr>
            <a:r>
              <a:rPr lang="ar-QA" sz="4000" b="1" dirty="0" smtClean="0"/>
              <a:t>       ان تحافظي على جميع الاذكار..</a:t>
            </a:r>
          </a:p>
          <a:p>
            <a:pPr algn="r">
              <a:buNone/>
            </a:pPr>
            <a:endParaRPr lang="ar-QA" sz="4000" b="1" dirty="0"/>
          </a:p>
          <a:p>
            <a:pPr algn="r">
              <a:buNone/>
            </a:pPr>
            <a:r>
              <a:rPr lang="ar-QA" sz="4000" b="1" dirty="0" smtClean="0"/>
              <a:t>             فهو من أيسر الطاعات والقربات لله..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فلا تتطلب طهارة..او ستر للعورة..الخ..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20478_313671541797_166172346797_4486796_158254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3987" y="-58922"/>
            <a:ext cx="9227987" cy="6916922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930" y="6266610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8520" y="1843608"/>
            <a:ext cx="8424936" cy="525780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اختر من يعينك على طاعة الله فالمرء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على دين خليله.. </a:t>
            </a:r>
          </a:p>
          <a:p>
            <a:pPr algn="ctr">
              <a:buNone/>
            </a:pPr>
            <a:r>
              <a:rPr lang="ar-QA" sz="4000" b="1" u="sng" dirty="0" smtClean="0">
                <a:solidFill>
                  <a:srgbClr val="EE0060"/>
                </a:solidFill>
              </a:rPr>
              <a:t>(</a:t>
            </a:r>
            <a:r>
              <a:rPr lang="ar-QA" sz="4000" u="sng" dirty="0">
                <a:solidFill>
                  <a:srgbClr val="EE0060"/>
                </a:solidFill>
              </a:rPr>
              <a:t> </a:t>
            </a:r>
            <a:r>
              <a:rPr lang="ar-QA" sz="4000" b="1" u="sng" dirty="0">
                <a:solidFill>
                  <a:srgbClr val="EE0060"/>
                </a:solidFill>
              </a:rPr>
              <a:t>الْأَخِلَّاء يَوْمَئِذٍ بَعْضُهُمْ لِبَعْضٍ عَدُوٌّ إِلَّا الْمُتَّقِينَ</a:t>
            </a:r>
            <a:r>
              <a:rPr lang="ar-QA" sz="4000" u="sng" dirty="0">
                <a:solidFill>
                  <a:srgbClr val="EE0060"/>
                </a:solidFill>
              </a:rPr>
              <a:t> </a:t>
            </a:r>
            <a:r>
              <a:rPr lang="ar-QA" sz="4000" b="1" u="sng" dirty="0" smtClean="0">
                <a:solidFill>
                  <a:srgbClr val="EE0060"/>
                </a:solidFill>
              </a:rPr>
              <a:t>)</a:t>
            </a:r>
            <a:r>
              <a:rPr lang="ar-QA" sz="4000" b="1" dirty="0" smtClean="0">
                <a:solidFill>
                  <a:srgbClr val="EE0060"/>
                </a:solidFill>
              </a:rPr>
              <a:t>            </a:t>
            </a:r>
            <a:r>
              <a:rPr lang="ar-QA" sz="4000" b="1" dirty="0" smtClean="0"/>
              <a:t>وقال </a:t>
            </a:r>
            <a:r>
              <a:rPr lang="ar-QA" sz="4000" b="1" dirty="0"/>
              <a:t>رسول الله صلى الله عليه وسلم </a:t>
            </a:r>
            <a:r>
              <a:rPr lang="ar-QA" sz="4000" b="1" dirty="0" smtClean="0"/>
              <a:t>:</a:t>
            </a:r>
          </a:p>
          <a:p>
            <a:pPr algn="ctr">
              <a:buNone/>
            </a:pPr>
            <a:r>
              <a:rPr lang="ar-QA" sz="4000" b="1" dirty="0" smtClean="0"/>
              <a:t>         </a:t>
            </a:r>
            <a:r>
              <a:rPr lang="ar-QA" sz="4000" b="1" u="sng" dirty="0">
                <a:solidFill>
                  <a:srgbClr val="EE0060"/>
                </a:solidFill>
              </a:rPr>
              <a:t>"المؤمن للمؤمن كالبنيان يَشُدُّ </a:t>
            </a:r>
            <a:r>
              <a:rPr lang="ar-QA" sz="4000" b="1" u="sng" dirty="0" smtClean="0">
                <a:solidFill>
                  <a:srgbClr val="EE0060"/>
                </a:solidFill>
              </a:rPr>
              <a:t>بعضُه</a:t>
            </a:r>
          </a:p>
          <a:p>
            <a:pPr algn="ct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                       </a:t>
            </a:r>
            <a:r>
              <a:rPr lang="ar-QA" sz="4000" b="1" u="sng" dirty="0" smtClean="0">
                <a:solidFill>
                  <a:srgbClr val="EE0060"/>
                </a:solidFill>
              </a:rPr>
              <a:t>بعضاً- </a:t>
            </a:r>
            <a:r>
              <a:rPr lang="ar-QA" sz="4000" b="1" u="sng" dirty="0">
                <a:solidFill>
                  <a:srgbClr val="EE0060"/>
                </a:solidFill>
              </a:rPr>
              <a:t>وشبك بين </a:t>
            </a:r>
            <a:r>
              <a:rPr lang="ar-QA" sz="4000" b="1" u="sng" dirty="0" smtClean="0">
                <a:solidFill>
                  <a:srgbClr val="EE0060"/>
                </a:solidFill>
              </a:rPr>
              <a:t>أصابعه“</a:t>
            </a:r>
            <a:endParaRPr lang="en-GB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3863716" y="764704"/>
            <a:ext cx="40206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QA" sz="4400" b="1" u="sng" dirty="0" smtClean="0">
                <a:solidFill>
                  <a:srgbClr val="EE0060"/>
                </a:solidFill>
                <a:latin typeface="Arial"/>
              </a:rPr>
              <a:t>٤.</a:t>
            </a:r>
            <a:r>
              <a:rPr lang="ar-QA" sz="4400" b="1" u="sng" dirty="0" smtClean="0">
                <a:solidFill>
                  <a:srgbClr val="EE0060"/>
                </a:solidFill>
              </a:rPr>
              <a:t>الصحبه الصالحة :</a:t>
            </a:r>
            <a:endParaRPr lang="en-GB" sz="4400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8229600" cy="1143000"/>
          </a:xfrm>
        </p:spPr>
        <p:txBody>
          <a:bodyPr/>
          <a:lstStyle/>
          <a:p>
            <a:r>
              <a:rPr lang="en-GB" b="1" dirty="0" smtClean="0">
                <a:solidFill>
                  <a:srgbClr val="EE0060"/>
                </a:solidFill>
                <a:latin typeface="Arial"/>
                <a:cs typeface="Arial"/>
              </a:rPr>
              <a:t>٥</a:t>
            </a:r>
            <a:r>
              <a:rPr lang="ar-QA" b="1" dirty="0" smtClean="0">
                <a:solidFill>
                  <a:srgbClr val="EE0060"/>
                </a:solidFill>
                <a:latin typeface="Arial"/>
                <a:cs typeface="Arial"/>
              </a:rPr>
              <a:t>.</a:t>
            </a:r>
            <a:r>
              <a:rPr lang="ar-QA" b="1" dirty="0" smtClean="0">
                <a:solidFill>
                  <a:srgbClr val="EE0060"/>
                </a:solidFill>
              </a:rPr>
              <a:t> الدعاء..</a:t>
            </a:r>
            <a:endParaRPr lang="en-GB" b="1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2536" y="1495325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( وَإِذَا </a:t>
            </a:r>
            <a:r>
              <a:rPr lang="ar-QA" sz="4000" b="1" dirty="0"/>
              <a:t>سَأَلَكَ </a:t>
            </a:r>
            <a:r>
              <a:rPr lang="ar-QA" sz="4000" b="1" dirty="0" smtClean="0"/>
              <a:t>عِبَادِي</a:t>
            </a: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عَنِّي فَإِنِّي قَرِيبٌ أُجِيبُ </a:t>
            </a:r>
            <a:r>
              <a:rPr lang="ar-QA" sz="4000" b="1" dirty="0" smtClean="0"/>
              <a:t>دَعْوَةَ</a:t>
            </a: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الدَّاعِ إِذَا دَعَانِ فَلْيَسْتَجِيبُواْ لِي </a:t>
            </a:r>
            <a:endParaRPr lang="ar-QA" sz="4000" b="1" dirty="0" smtClean="0"/>
          </a:p>
          <a:p>
            <a:pPr algn="r">
              <a:buNone/>
            </a:pPr>
            <a:r>
              <a:rPr lang="ar-QA" sz="4000" b="1" dirty="0" smtClean="0"/>
              <a:t>          وَلْيُؤْمِنُواْ </a:t>
            </a:r>
            <a:r>
              <a:rPr lang="ar-QA" sz="4000" b="1" dirty="0"/>
              <a:t>بِي لَعَلَّهُمْ </a:t>
            </a:r>
            <a:r>
              <a:rPr lang="ar-QA" sz="4000" b="1" dirty="0" smtClean="0"/>
              <a:t>يَرْشُدُونَ) </a:t>
            </a:r>
            <a:r>
              <a:rPr lang="ar-QA" sz="2000" b="1" dirty="0" smtClean="0"/>
              <a:t>سورة البقرة.</a:t>
            </a:r>
          </a:p>
          <a:p>
            <a:pPr algn="r">
              <a:buNone/>
            </a:pPr>
            <a:r>
              <a:rPr lang="ar-QA" sz="2400" b="1" dirty="0" smtClean="0"/>
              <a:t>          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</a:t>
            </a:r>
            <a:r>
              <a:rPr lang="ar-QA" sz="4000" b="1" dirty="0" smtClean="0">
                <a:solidFill>
                  <a:srgbClr val="EE0060"/>
                </a:solidFill>
              </a:rPr>
              <a:t>( </a:t>
            </a:r>
            <a:r>
              <a:rPr lang="ar-QA" sz="4000" b="1" dirty="0">
                <a:solidFill>
                  <a:srgbClr val="EE0060"/>
                </a:solidFill>
              </a:rPr>
              <a:t>وَقَالَ رَبُّكُمُ ادْعُونِي أَسْتَجِبْ لَكُمْ </a:t>
            </a:r>
            <a:r>
              <a:rPr lang="ar-QA" sz="4000" b="1" dirty="0" smtClean="0">
                <a:solidFill>
                  <a:srgbClr val="EE0060"/>
                </a:solidFill>
              </a:rPr>
              <a:t>)</a:t>
            </a:r>
            <a:endParaRPr lang="en-GB" sz="4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08" y="1883965"/>
            <a:ext cx="8229600" cy="5073427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فاحرص بعد رمضان على الدعاء..</a:t>
            </a:r>
          </a:p>
          <a:p>
            <a:pPr algn="r">
              <a:buNone/>
            </a:pPr>
            <a:r>
              <a:rPr lang="ar-QA" sz="4000" b="1" dirty="0" smtClean="0"/>
              <a:t>أم ليس لك عند الله حاجة بعد رمضان..</a:t>
            </a:r>
          </a:p>
          <a:p>
            <a:pPr algn="r">
              <a:buNone/>
            </a:pPr>
            <a:r>
              <a:rPr lang="ar-QA" sz="4000" b="1" dirty="0" smtClean="0"/>
              <a:t> فكلنا فقراء إلى الله وهو الغني الحميد..</a:t>
            </a:r>
          </a:p>
          <a:p>
            <a:pPr algn="r">
              <a:buNone/>
            </a:pPr>
            <a:r>
              <a:rPr lang="ar-QA" sz="4000" b="1" dirty="0" smtClean="0"/>
              <a:t>          فحرصي أن لا يمر يوم دون أن تسألي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الله من فضله.. واسأليه أن يثبتك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          على الطاعة 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7056" y="413792"/>
            <a:ext cx="8229600" cy="1143000"/>
          </a:xfrm>
        </p:spPr>
        <p:txBody>
          <a:bodyPr/>
          <a:lstStyle/>
          <a:p>
            <a:r>
              <a:rPr lang="ar-QA" b="1" u="sng" dirty="0" smtClean="0">
                <a:solidFill>
                  <a:srgbClr val="EE0060"/>
                </a:solidFill>
                <a:latin typeface="Arial"/>
                <a:cs typeface="Arial"/>
              </a:rPr>
              <a:t>٦.</a:t>
            </a:r>
            <a:r>
              <a:rPr lang="ar-QA" b="1" u="sng" dirty="0" smtClean="0">
                <a:solidFill>
                  <a:srgbClr val="EE0060"/>
                </a:solidFill>
              </a:rPr>
              <a:t>قيام الليل..</a:t>
            </a:r>
            <a:endParaRPr lang="en-GB" b="1" u="sng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24544" y="1484784"/>
            <a:ext cx="8229600" cy="568863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b="1" dirty="0" smtClean="0"/>
              <a:t>فهو شرف المؤمن..</a:t>
            </a:r>
          </a:p>
          <a:p>
            <a:pPr algn="r">
              <a:buNone/>
            </a:pPr>
            <a:r>
              <a:rPr lang="ar-QA" b="1" dirty="0" smtClean="0"/>
              <a:t> </a:t>
            </a:r>
            <a:r>
              <a:rPr lang="ar-QA" b="1" dirty="0"/>
              <a:t>قال تعالى: </a:t>
            </a:r>
            <a:endParaRPr lang="ar-QA" b="1" dirty="0" smtClean="0"/>
          </a:p>
          <a:p>
            <a:pPr algn="r">
              <a:buNone/>
            </a:pPr>
            <a:r>
              <a:rPr lang="ar-QA" b="1" dirty="0"/>
              <a:t> </a:t>
            </a:r>
            <a:r>
              <a:rPr lang="ar-QA" b="1" dirty="0" smtClean="0">
                <a:solidFill>
                  <a:srgbClr val="EE0060"/>
                </a:solidFill>
              </a:rPr>
              <a:t>﴿</a:t>
            </a:r>
            <a:r>
              <a:rPr lang="ar-QA" b="1" dirty="0">
                <a:solidFill>
                  <a:srgbClr val="EE0060"/>
                </a:solidFill>
              </a:rPr>
              <a:t>وَالَّذِينَ يِبِيتُونَ لِرَبّهِمْ سُجَّداً وَقِيَـٰما﴾</a:t>
            </a:r>
            <a:r>
              <a:rPr lang="ar-QA" b="1" dirty="0"/>
              <a:t> </a:t>
            </a:r>
            <a:r>
              <a:rPr lang="ar-QA" b="1" dirty="0" smtClean="0"/>
              <a:t> </a:t>
            </a:r>
            <a:r>
              <a:rPr lang="ar-QA" sz="2000" b="1" dirty="0" smtClean="0"/>
              <a:t>سورة الفرقان</a:t>
            </a:r>
            <a:r>
              <a:rPr lang="ar-QA" sz="2000" b="1" dirty="0"/>
              <a:t> .</a:t>
            </a:r>
            <a:r>
              <a:rPr lang="ar-QA" b="1" dirty="0"/>
              <a:t/>
            </a:r>
            <a:br>
              <a:rPr lang="ar-QA" b="1" dirty="0"/>
            </a:br>
            <a:r>
              <a:rPr lang="ar-QA" b="1" dirty="0"/>
              <a:t>قال سعيد بن جبير: </a:t>
            </a:r>
            <a:r>
              <a:rPr lang="ar-QA" b="1" dirty="0" smtClean="0">
                <a:solidFill>
                  <a:srgbClr val="EE0060"/>
                </a:solidFill>
              </a:rPr>
              <a:t>يعني </a:t>
            </a:r>
            <a:r>
              <a:rPr lang="ar-QA" b="1" dirty="0">
                <a:solidFill>
                  <a:srgbClr val="EE0060"/>
                </a:solidFill>
              </a:rPr>
              <a:t>يصلون </a:t>
            </a:r>
            <a:r>
              <a:rPr lang="ar-QA" b="1" dirty="0" smtClean="0">
                <a:solidFill>
                  <a:srgbClr val="EE0060"/>
                </a:solidFill>
              </a:rPr>
              <a:t>بالليل..</a:t>
            </a:r>
          </a:p>
          <a:p>
            <a:pPr algn="r">
              <a:buNone/>
            </a:pPr>
            <a:r>
              <a:rPr lang="ar-QA" b="1" dirty="0"/>
              <a:t>وقال تعالى: </a:t>
            </a:r>
            <a:endParaRPr lang="ar-QA" b="1" dirty="0" smtClean="0"/>
          </a:p>
          <a:p>
            <a:pPr algn="r">
              <a:buNone/>
            </a:pPr>
            <a:r>
              <a:rPr lang="ar-QA" b="1" dirty="0"/>
              <a:t> </a:t>
            </a:r>
            <a:r>
              <a:rPr lang="ar-QA" b="1" dirty="0" smtClean="0"/>
              <a:t>           </a:t>
            </a:r>
            <a:r>
              <a:rPr lang="ar-QA" b="1" dirty="0" smtClean="0">
                <a:solidFill>
                  <a:srgbClr val="EE0060"/>
                </a:solidFill>
              </a:rPr>
              <a:t>﴿</a:t>
            </a:r>
            <a:r>
              <a:rPr lang="ar-QA" b="1" dirty="0">
                <a:solidFill>
                  <a:srgbClr val="EE0060"/>
                </a:solidFill>
              </a:rPr>
              <a:t>تَتَجَافَىٰ جُنُوبُهُمْ عَنِ ٱلْمَضَاجِعِ يَدْعُونَ رَبَّهُمْ </a:t>
            </a:r>
            <a:r>
              <a:rPr lang="ar-QA" b="1" dirty="0" smtClean="0">
                <a:solidFill>
                  <a:srgbClr val="EE0060"/>
                </a:solidFill>
              </a:rPr>
              <a:t>خَوْفاً</a:t>
            </a:r>
          </a:p>
          <a:p>
            <a:pPr algn="r">
              <a:buNone/>
            </a:pPr>
            <a:r>
              <a:rPr lang="ar-QA" b="1" dirty="0" smtClean="0">
                <a:solidFill>
                  <a:srgbClr val="EE0060"/>
                </a:solidFill>
              </a:rPr>
              <a:t>                  وَطَمَعاً </a:t>
            </a:r>
            <a:r>
              <a:rPr lang="ar-QA" b="1" dirty="0">
                <a:solidFill>
                  <a:srgbClr val="EE0060"/>
                </a:solidFill>
              </a:rPr>
              <a:t>وَمِمَّا رَزَقْنَـٰهُمْ يُنفِقُونَ</a:t>
            </a:r>
            <a:r>
              <a:rPr lang="ar-QA" b="1" dirty="0" smtClean="0">
                <a:solidFill>
                  <a:srgbClr val="EE0060"/>
                </a:solidFill>
              </a:rPr>
              <a:t>﴾ </a:t>
            </a:r>
            <a:r>
              <a:rPr lang="ar-QA" sz="2000" b="1" dirty="0" smtClean="0"/>
              <a:t>سورة السجدة</a:t>
            </a:r>
          </a:p>
          <a:p>
            <a:pPr algn="r">
              <a:buNone/>
            </a:pPr>
            <a:r>
              <a:rPr lang="ar-QA" b="1" dirty="0" smtClean="0"/>
              <a:t>                        وهو من أفضل الاسباب التي تعين </a:t>
            </a:r>
          </a:p>
          <a:p>
            <a:pPr algn="r">
              <a:buNone/>
            </a:pPr>
            <a:r>
              <a:rPr lang="ar-QA" b="1" dirty="0"/>
              <a:t> </a:t>
            </a:r>
            <a:r>
              <a:rPr lang="ar-QA" b="1" dirty="0" smtClean="0"/>
              <a:t>                                       على الثبات بعد رمضان..</a:t>
            </a:r>
          </a:p>
          <a:p>
            <a:pPr algn="r">
              <a:buNone/>
            </a:pPr>
            <a:endParaRPr lang="ar-QA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68560" y="692696"/>
            <a:ext cx="8589640" cy="5328592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ar-QA" sz="4000" b="1" dirty="0">
                <a:solidFill>
                  <a:srgbClr val="EE0060"/>
                </a:solidFill>
              </a:rPr>
              <a:t>وقيام </a:t>
            </a:r>
            <a:r>
              <a:rPr lang="ar-QA" sz="4000" b="1" dirty="0" smtClean="0">
                <a:solidFill>
                  <a:srgbClr val="EE0060"/>
                </a:solidFill>
              </a:rPr>
              <a:t>الليل.. </a:t>
            </a:r>
          </a:p>
          <a:p>
            <a:pPr algn="r">
              <a:buNone/>
            </a:pPr>
            <a:r>
              <a:rPr lang="ar-QA" sz="4000" b="1" dirty="0" smtClean="0"/>
              <a:t>عبادة </a:t>
            </a:r>
            <a:r>
              <a:rPr lang="ar-QA" sz="4000" b="1" dirty="0"/>
              <a:t>تصل </a:t>
            </a:r>
            <a:r>
              <a:rPr lang="ar-QA" sz="4000" b="1" dirty="0" smtClean="0"/>
              <a:t>القلب </a:t>
            </a:r>
            <a:r>
              <a:rPr lang="ar-QA" sz="4000" b="1" dirty="0"/>
              <a:t>بالله تعالى </a:t>
            </a:r>
            <a:endParaRPr lang="ar-QA" sz="4000" b="1" dirty="0" smtClean="0"/>
          </a:p>
          <a:p>
            <a:pPr algn="r">
              <a:buNone/>
            </a:pPr>
            <a:r>
              <a:rPr lang="ar-QA" sz="4000" b="1" dirty="0" smtClean="0"/>
              <a:t> وتجعله </a:t>
            </a:r>
            <a:r>
              <a:rPr lang="ar-QA" sz="4000" b="1" dirty="0"/>
              <a:t>قادراً على التغلب على </a:t>
            </a:r>
            <a:r>
              <a:rPr lang="ar-QA" sz="4000" b="1" dirty="0" smtClean="0"/>
              <a:t>مغريات</a:t>
            </a:r>
          </a:p>
          <a:p>
            <a:pPr algn="r">
              <a:buNone/>
            </a:pPr>
            <a:r>
              <a:rPr lang="ar-QA" sz="4000" b="1" dirty="0" smtClean="0"/>
              <a:t>الحياة الفانية وعلى </a:t>
            </a:r>
            <a:r>
              <a:rPr lang="ar-QA" sz="4000" b="1" dirty="0"/>
              <a:t>مجاهدة </a:t>
            </a:r>
            <a:r>
              <a:rPr lang="ar-QA" sz="4000" b="1" dirty="0" smtClean="0"/>
              <a:t>النفس..</a:t>
            </a: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في وقت هدأت فيه </a:t>
            </a:r>
            <a:r>
              <a:rPr lang="ar-QA" sz="4000" b="1" dirty="0" smtClean="0"/>
              <a:t>الأصوات..ونامت العيون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وتقلب </a:t>
            </a:r>
            <a:r>
              <a:rPr lang="ar-QA" sz="4000" b="1" dirty="0"/>
              <a:t>النّوام على </a:t>
            </a:r>
            <a:r>
              <a:rPr lang="ar-QA" sz="4000" b="1" dirty="0" smtClean="0"/>
              <a:t>الفرش..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</a:t>
            </a:r>
            <a:r>
              <a:rPr lang="ar-QA" sz="4000" b="1" dirty="0"/>
              <a:t>ولذا كان قيام الليل من مقاييس </a:t>
            </a:r>
            <a:endParaRPr lang="ar-QA" sz="4000" b="1" dirty="0" smtClean="0"/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           العزيمة الصادقة..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24544" y="764704"/>
            <a:ext cx="8229600" cy="525658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u="sng" dirty="0" smtClean="0">
                <a:solidFill>
                  <a:srgbClr val="EE0060"/>
                </a:solidFill>
              </a:rPr>
              <a:t>وقد مدحهم الله وميزهم </a:t>
            </a:r>
          </a:p>
          <a:p>
            <a:pPr algn="r">
              <a:buNone/>
            </a:pPr>
            <a:r>
              <a:rPr lang="ar-QA" sz="4000" b="1" u="sng" dirty="0" smtClean="0">
                <a:solidFill>
                  <a:srgbClr val="EE0060"/>
                </a:solidFill>
              </a:rPr>
              <a:t>عن غيرهم بقوله تعالى :</a:t>
            </a:r>
          </a:p>
          <a:p>
            <a:pPr algn="r">
              <a:buNone/>
            </a:pPr>
            <a:r>
              <a:rPr lang="ar-QA" sz="4000" b="1" dirty="0" smtClean="0"/>
              <a:t> ( أمّن هو قانت آناء الليل ساجداً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وقائماً يحذر الآخرة ويرجوا رحمة ربه قل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هل يستوي الذين يعلمون والذين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لا يعلمون إنما يتذكر أولوا الألباب</a:t>
            </a:r>
            <a:r>
              <a:rPr lang="ar-QA" sz="4000" b="1" dirty="0"/>
              <a:t>)</a:t>
            </a:r>
            <a:endParaRPr lang="en-GB" sz="40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20678_266907191797_166172346797_4290710_368891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496" y="51872"/>
            <a:ext cx="9015338" cy="6761504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008" y="629816"/>
            <a:ext cx="8229600" cy="1143000"/>
          </a:xfrm>
        </p:spPr>
        <p:txBody>
          <a:bodyPr/>
          <a:lstStyle/>
          <a:p>
            <a:r>
              <a:rPr lang="ar-QA" b="1" dirty="0" smtClean="0">
                <a:solidFill>
                  <a:srgbClr val="EE0060"/>
                </a:solidFill>
              </a:rPr>
              <a:t>ماذا بعد رمضان</a:t>
            </a:r>
            <a:r>
              <a:rPr lang="ar-EG" b="1" dirty="0" smtClean="0">
                <a:solidFill>
                  <a:srgbClr val="EE0060"/>
                </a:solidFill>
              </a:rPr>
              <a:t>؟</a:t>
            </a:r>
            <a:endParaRPr lang="en-GB" b="1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96552" y="2276872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هاهو رمضان قد فارقنا بعد </a:t>
            </a:r>
          </a:p>
          <a:p>
            <a:pPr algn="r">
              <a:buNone/>
            </a:pPr>
            <a:r>
              <a:rPr lang="ar-QA" sz="4000" b="1" dirty="0" smtClean="0"/>
              <a:t>أن حل ضيفا عزيزا غاليا علينا</a:t>
            </a:r>
          </a:p>
          <a:p>
            <a:pPr algn="r">
              <a:buNone/>
            </a:pPr>
            <a:r>
              <a:rPr lang="ar-QA" sz="4000" b="1" dirty="0" smtClean="0"/>
              <a:t>     لمدة 30 يوما ولكن هل تركنا رمضان</a:t>
            </a:r>
          </a:p>
          <a:p>
            <a:pPr algn="r">
              <a:buNone/>
            </a:pPr>
            <a:r>
              <a:rPr lang="ar-QA" sz="4000" b="1" dirty="0" smtClean="0"/>
              <a:t>وهو راض عنا أم رحل وهو يبكي حسرة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علينا وعلى أحوالنا..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QA" b="1" u="sng" dirty="0" smtClean="0">
                <a:solidFill>
                  <a:srgbClr val="EE0060"/>
                </a:solidFill>
              </a:rPr>
              <a:t>النقطة الرابعة :</a:t>
            </a:r>
            <a:br>
              <a:rPr lang="ar-QA" b="1" u="sng" dirty="0" smtClean="0">
                <a:solidFill>
                  <a:srgbClr val="EE0060"/>
                </a:solidFill>
              </a:rPr>
            </a:br>
            <a:r>
              <a:rPr lang="ar-QA" b="1" dirty="0" smtClean="0">
                <a:solidFill>
                  <a:srgbClr val="EE0060"/>
                </a:solidFill>
              </a:rPr>
              <a:t>        </a:t>
            </a:r>
            <a:r>
              <a:rPr lang="ar-QA" b="1" u="sng" dirty="0" smtClean="0">
                <a:solidFill>
                  <a:srgbClr val="EE0060"/>
                </a:solidFill>
              </a:rPr>
              <a:t>كيف نعرف هل تقبل الله</a:t>
            </a:r>
            <a:br>
              <a:rPr lang="ar-QA" b="1" u="sng" dirty="0" smtClean="0">
                <a:solidFill>
                  <a:srgbClr val="EE0060"/>
                </a:solidFill>
              </a:rPr>
            </a:br>
            <a:r>
              <a:rPr lang="ar-QA" b="1" u="sng" dirty="0" smtClean="0">
                <a:solidFill>
                  <a:srgbClr val="EE0060"/>
                </a:solidFill>
              </a:rPr>
              <a:t> رمضان أم لا؟!!</a:t>
            </a:r>
            <a:endParaRPr lang="en-GB" b="1" u="sng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96552" y="2492896"/>
            <a:ext cx="8661648" cy="496855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3700" b="1" dirty="0" smtClean="0"/>
              <a:t>أولا..لا تغتر بعبادتك ولا تقل لقد صمت </a:t>
            </a:r>
          </a:p>
          <a:p>
            <a:pPr algn="r">
              <a:buNone/>
            </a:pPr>
            <a:r>
              <a:rPr lang="ar-QA" sz="3700" b="1" dirty="0" smtClean="0"/>
              <a:t>رمضان كاملا..بل احمد الله أن وفقك وبلغك شهر رمضان شهر الخير والإحسان..واحمده أن وفقك</a:t>
            </a:r>
          </a:p>
          <a:p>
            <a:pPr algn="r">
              <a:buNone/>
            </a:pPr>
            <a:r>
              <a:rPr lang="ar-QA" sz="3700" b="1" dirty="0"/>
              <a:t> </a:t>
            </a:r>
            <a:r>
              <a:rPr lang="ar-QA" sz="3700" b="1" dirty="0" smtClean="0"/>
              <a:t>       أيضا لصيامه وقيامه فكم من محروم وممنوع</a:t>
            </a:r>
          </a:p>
          <a:p>
            <a:pPr algn="r">
              <a:buNone/>
            </a:pPr>
            <a:r>
              <a:rPr lang="ar-QA" sz="3700" b="1" dirty="0"/>
              <a:t> </a:t>
            </a:r>
            <a:r>
              <a:rPr lang="ar-QA" sz="3700" b="1" dirty="0" smtClean="0"/>
              <a:t>                  واستغفر الله فتلك عادة رسول الله</a:t>
            </a:r>
          </a:p>
          <a:p>
            <a:pPr algn="r">
              <a:buNone/>
            </a:pPr>
            <a:r>
              <a:rPr lang="ar-QA" sz="3700" b="1" dirty="0" smtClean="0"/>
              <a:t>                    صلى الله عليه وسلم بعد كل طاعة..</a:t>
            </a:r>
            <a:endParaRPr lang="en-GB" sz="37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1216" y="2359421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ويقول سيدنا علي رضي الله عنه: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” كان أصحاب النبي يعملون العمل بهمة ثم إذا</a:t>
            </a:r>
          </a:p>
          <a:p>
            <a:pPr algn="r">
              <a:buNone/>
            </a:pPr>
            <a:r>
              <a:rPr lang="ar-QA" sz="4000" b="1" dirty="0">
                <a:solidFill>
                  <a:srgbClr val="EE0060"/>
                </a:solidFill>
              </a:rPr>
              <a:t> </a:t>
            </a:r>
            <a:r>
              <a:rPr lang="ar-QA" sz="4000" b="1" dirty="0" smtClean="0">
                <a:solidFill>
                  <a:srgbClr val="EE0060"/>
                </a:solidFill>
              </a:rPr>
              <a:t>         فرغوا أصابهم الهم أقبل العمل أم لا!!“</a:t>
            </a:r>
            <a:endParaRPr lang="en-GB" sz="4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12576" y="764704"/>
            <a:ext cx="8877672" cy="6093296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ar-QA" sz="3800" b="1" dirty="0" smtClean="0"/>
              <a:t>ولكن ما نعنيه هي مبشرات</a:t>
            </a:r>
          </a:p>
          <a:p>
            <a:pPr algn="r">
              <a:buNone/>
            </a:pPr>
            <a:r>
              <a:rPr lang="ar-QA" sz="3800" b="1" dirty="0" smtClean="0"/>
              <a:t> وضحها لنا القرآن وبينها لنا </a:t>
            </a:r>
          </a:p>
          <a:p>
            <a:pPr algn="r">
              <a:buNone/>
            </a:pPr>
            <a:r>
              <a:rPr lang="ar-QA" sz="3800" b="1" dirty="0" smtClean="0"/>
              <a:t>حبيبنا صلى الله عليه وسلم ..</a:t>
            </a:r>
          </a:p>
          <a:p>
            <a:pPr algn="r">
              <a:buNone/>
            </a:pPr>
            <a:r>
              <a:rPr lang="ar-QA" sz="3800" b="1" dirty="0" smtClean="0"/>
              <a:t>قال تعالى:</a:t>
            </a:r>
          </a:p>
          <a:p>
            <a:pPr algn="r">
              <a:buNone/>
            </a:pPr>
            <a:r>
              <a:rPr lang="ar-QA" sz="3800" b="1" dirty="0" smtClean="0">
                <a:solidFill>
                  <a:srgbClr val="EE0060"/>
                </a:solidFill>
              </a:rPr>
              <a:t>( يا أيها الذين أمنوا كتب عليكم الصيام كما كتب على الذين من قبلكم لعلكم تتقون )</a:t>
            </a:r>
          </a:p>
          <a:p>
            <a:pPr algn="r">
              <a:buNone/>
            </a:pPr>
            <a:r>
              <a:rPr lang="ar-QA" sz="3800" b="1" dirty="0" smtClean="0"/>
              <a:t>         إذا فالهدف من الصوم هو التقوى فإذا تحققت</a:t>
            </a:r>
          </a:p>
          <a:p>
            <a:pPr algn="r">
              <a:buNone/>
            </a:pPr>
            <a:r>
              <a:rPr lang="ar-QA" sz="3800" b="1" dirty="0"/>
              <a:t> </a:t>
            </a:r>
            <a:r>
              <a:rPr lang="ar-QA" sz="3800" b="1" dirty="0" smtClean="0"/>
              <a:t>                     فيك التقوى مع نهاية الشهر</a:t>
            </a:r>
          </a:p>
          <a:p>
            <a:pPr algn="r">
              <a:buNone/>
            </a:pPr>
            <a:r>
              <a:rPr lang="ar-QA" sz="3800" b="1" dirty="0"/>
              <a:t> </a:t>
            </a:r>
            <a:r>
              <a:rPr lang="ar-QA" sz="3800" b="1" dirty="0" smtClean="0"/>
              <a:t>                                فقد قبل منك رمضان..</a:t>
            </a:r>
            <a:endParaRPr lang="en-GB" sz="38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00608" y="548680"/>
            <a:ext cx="8867328" cy="633792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 ولقد بين لنا الرسول صلى </a:t>
            </a:r>
          </a:p>
          <a:p>
            <a:pPr algn="r">
              <a:buNone/>
            </a:pPr>
            <a:r>
              <a:rPr lang="ar-QA" sz="4000" b="1" dirty="0" smtClean="0"/>
              <a:t>الله عليه وسلم أن من علامات </a:t>
            </a:r>
          </a:p>
          <a:p>
            <a:pPr algn="r">
              <a:buNone/>
            </a:pPr>
            <a:r>
              <a:rPr lang="ar-QA" sz="4000" b="1" dirty="0" smtClean="0"/>
              <a:t>قبول الطاعة </a:t>
            </a:r>
          </a:p>
          <a:p>
            <a:pPr algn="r">
              <a:buNone/>
            </a:pPr>
            <a:r>
              <a:rPr lang="ar-QA" sz="4200" b="1" dirty="0"/>
              <a:t> </a:t>
            </a:r>
            <a:r>
              <a:rPr lang="ar-QA" sz="4200" b="1" dirty="0" smtClean="0"/>
              <a:t>           </a:t>
            </a:r>
            <a:r>
              <a:rPr lang="ar-QA" sz="4200" b="1" dirty="0" smtClean="0">
                <a:solidFill>
                  <a:srgbClr val="EE0060"/>
                </a:solidFill>
              </a:rPr>
              <a:t>أن تتبعها طاعة..</a:t>
            </a:r>
          </a:p>
          <a:p>
            <a:pPr algn="r">
              <a:buNone/>
            </a:pPr>
            <a:r>
              <a:rPr lang="ar-QA" sz="4400" dirty="0" smtClean="0"/>
              <a:t>        </a:t>
            </a:r>
            <a:r>
              <a:rPr lang="ar-QA" sz="4400" b="1" dirty="0" smtClean="0"/>
              <a:t>فالحسنة بعد الحسنة وهي دليل على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 رضى الله عن العبد..وإذا رضى 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            وفقه إلى عمل الطاعة 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                   وترك المعصية..</a:t>
            </a:r>
            <a:endParaRPr lang="ar-QA" sz="4400" b="1" dirty="0" smtClean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0952" y="620688"/>
            <a:ext cx="8229600" cy="1143000"/>
          </a:xfrm>
        </p:spPr>
        <p:txBody>
          <a:bodyPr>
            <a:normAutofit/>
          </a:bodyPr>
          <a:lstStyle/>
          <a:p>
            <a:r>
              <a:rPr lang="ar-QA" sz="4000" b="1" u="sng" dirty="0" smtClean="0">
                <a:solidFill>
                  <a:srgbClr val="EE0060"/>
                </a:solidFill>
              </a:rPr>
              <a:t>ومن علامات قبول العمل أيضاً : </a:t>
            </a:r>
            <a:endParaRPr lang="en-GB" sz="4000" b="1" u="sng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55365"/>
            <a:ext cx="8697144" cy="4525963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ar-QA" sz="3800" b="1" dirty="0" smtClean="0"/>
              <a:t>    * إنشراح </a:t>
            </a:r>
            <a:r>
              <a:rPr lang="ar-QA" sz="3800" b="1" dirty="0"/>
              <a:t>الصدر </a:t>
            </a:r>
            <a:r>
              <a:rPr lang="ar-QA" sz="3800" b="1" dirty="0" smtClean="0"/>
              <a:t>للعبادة </a:t>
            </a:r>
            <a:r>
              <a:rPr lang="ar-QA" sz="3800" b="1" dirty="0"/>
              <a:t>والشعور </a:t>
            </a:r>
            <a:endParaRPr lang="ar-QA" sz="3800" b="1" dirty="0" smtClean="0"/>
          </a:p>
          <a:p>
            <a:pPr algn="r">
              <a:buNone/>
            </a:pPr>
            <a:r>
              <a:rPr lang="ar-QA" sz="3800" b="1" dirty="0" smtClean="0"/>
              <a:t>     بلذة </a:t>
            </a:r>
            <a:r>
              <a:rPr lang="ar-QA" sz="3800" b="1" dirty="0"/>
              <a:t>الطاعة وحلاوة </a:t>
            </a:r>
            <a:r>
              <a:rPr lang="ar-QA" sz="3800" b="1" dirty="0" smtClean="0"/>
              <a:t>الإيمان..</a:t>
            </a:r>
          </a:p>
          <a:p>
            <a:pPr algn="r">
              <a:buNone/>
            </a:pPr>
            <a:r>
              <a:rPr lang="ar-QA" sz="3800" b="1" dirty="0"/>
              <a:t> </a:t>
            </a:r>
            <a:r>
              <a:rPr lang="ar-QA" sz="3800" b="1" dirty="0" smtClean="0"/>
              <a:t>     والفرح </a:t>
            </a:r>
            <a:r>
              <a:rPr lang="ar-QA" sz="3800" b="1" dirty="0"/>
              <a:t>بتقديم </a:t>
            </a:r>
            <a:r>
              <a:rPr lang="ar-QA" sz="3800" b="1" dirty="0" smtClean="0"/>
              <a:t>الخير..حيث </a:t>
            </a:r>
            <a:r>
              <a:rPr lang="ar-QA" sz="3800" b="1" dirty="0"/>
              <a:t>أن المؤمن هو </a:t>
            </a:r>
            <a:r>
              <a:rPr lang="ar-QA" sz="3800" b="1" dirty="0" smtClean="0"/>
              <a:t>الذي</a:t>
            </a:r>
          </a:p>
          <a:p>
            <a:pPr algn="r">
              <a:buNone/>
            </a:pPr>
            <a:r>
              <a:rPr lang="ar-QA" sz="3800" b="1" dirty="0"/>
              <a:t> </a:t>
            </a:r>
            <a:r>
              <a:rPr lang="ar-QA" sz="3800" b="1" dirty="0" smtClean="0"/>
              <a:t>                تسره </a:t>
            </a:r>
            <a:r>
              <a:rPr lang="ar-QA" sz="3800" b="1" dirty="0"/>
              <a:t>حسنته وتسوءه سيئته . </a:t>
            </a:r>
            <a:br>
              <a:rPr lang="ar-QA" sz="3800" b="1" dirty="0"/>
            </a:br>
            <a:r>
              <a:rPr lang="ar-QA" sz="3800" b="1" dirty="0" smtClean="0"/>
              <a:t>                *</a:t>
            </a:r>
            <a:r>
              <a:rPr lang="ar-QA" sz="3800" b="1" dirty="0"/>
              <a:t> التوبة من الذنوب الماضية من </a:t>
            </a:r>
            <a:r>
              <a:rPr lang="ar-QA" sz="3800" b="1" dirty="0" smtClean="0"/>
              <a:t>أعظم</a:t>
            </a:r>
          </a:p>
          <a:p>
            <a:pPr algn="r">
              <a:buNone/>
            </a:pPr>
            <a:r>
              <a:rPr lang="ar-QA" sz="3800" b="1" dirty="0"/>
              <a:t> </a:t>
            </a:r>
            <a:r>
              <a:rPr lang="ar-QA" sz="3800" b="1" dirty="0" smtClean="0"/>
              <a:t>                    العلامات </a:t>
            </a:r>
            <a:r>
              <a:rPr lang="ar-QA" sz="3800" b="1" dirty="0"/>
              <a:t>الدالة على رضى الله تعالى </a:t>
            </a:r>
            <a:r>
              <a:rPr lang="ar-QA" sz="3800" b="1" dirty="0" smtClean="0"/>
              <a:t>.</a:t>
            </a:r>
            <a:endParaRPr lang="en-GB" sz="38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629816"/>
            <a:ext cx="8229600" cy="1143000"/>
          </a:xfrm>
        </p:spPr>
        <p:txBody>
          <a:bodyPr/>
          <a:lstStyle/>
          <a:p>
            <a:r>
              <a:rPr lang="ar-QA" b="1" u="sng" dirty="0" smtClean="0">
                <a:solidFill>
                  <a:srgbClr val="EE0060"/>
                </a:solidFill>
              </a:rPr>
              <a:t>ومن علامات قبول العمل أيضاً : 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84584" y="2359421"/>
            <a:ext cx="86868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* الغيرة </a:t>
            </a:r>
            <a:r>
              <a:rPr lang="ar-QA" sz="4000" b="1" dirty="0"/>
              <a:t>للدين والغضب </a:t>
            </a:r>
            <a:r>
              <a:rPr lang="ar-QA" sz="4000" b="1" dirty="0" smtClean="0"/>
              <a:t>إذا </a:t>
            </a:r>
          </a:p>
          <a:p>
            <a:pPr algn="r">
              <a:buNone/>
            </a:pPr>
            <a:r>
              <a:rPr lang="ar-QA" sz="4000" b="1" dirty="0" smtClean="0"/>
              <a:t> أنتُهكت </a:t>
            </a:r>
            <a:r>
              <a:rPr lang="ar-QA" sz="4000" b="1" dirty="0"/>
              <a:t>حُرمات الله والعمل </a:t>
            </a:r>
            <a:r>
              <a:rPr lang="ar-QA" sz="4000" b="1" dirty="0" smtClean="0"/>
              <a:t>للإسلام بحرارة..</a:t>
            </a:r>
          </a:p>
          <a:p>
            <a:pPr algn="r">
              <a:buNone/>
            </a:pPr>
            <a:r>
              <a:rPr lang="ar-QA" sz="4000" b="1" dirty="0" smtClean="0"/>
              <a:t>     وبذل </a:t>
            </a:r>
            <a:r>
              <a:rPr lang="ar-QA" sz="4000" b="1" dirty="0"/>
              <a:t>الجهد </a:t>
            </a:r>
            <a:r>
              <a:rPr lang="ar-QA" sz="4000" b="1" dirty="0" smtClean="0"/>
              <a:t>والمال في </a:t>
            </a:r>
            <a:r>
              <a:rPr lang="ar-QA" sz="4000" b="1" dirty="0"/>
              <a:t>الدعوة إلى الله </a:t>
            </a:r>
            <a:r>
              <a:rPr lang="ar-QA" sz="4000" b="1" dirty="0" smtClean="0"/>
              <a:t>.</a:t>
            </a:r>
          </a:p>
          <a:p>
            <a:pPr algn="r">
              <a:buNone/>
            </a:pP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980728"/>
            <a:ext cx="8229600" cy="1143000"/>
          </a:xfrm>
        </p:spPr>
        <p:txBody>
          <a:bodyPr>
            <a:noAutofit/>
          </a:bodyPr>
          <a:lstStyle/>
          <a:p>
            <a:r>
              <a:rPr lang="ar-QA" sz="4000" b="1" u="sng" dirty="0" smtClean="0">
                <a:solidFill>
                  <a:srgbClr val="EE0060"/>
                </a:solidFill>
              </a:rPr>
              <a:t/>
            </a:r>
            <a:br>
              <a:rPr lang="ar-QA" sz="4000" b="1" u="sng" dirty="0" smtClean="0">
                <a:solidFill>
                  <a:srgbClr val="EE0060"/>
                </a:solidFill>
              </a:rPr>
            </a:br>
            <a:r>
              <a:rPr lang="ar-QA" sz="4000" b="1" dirty="0" smtClean="0">
                <a:solidFill>
                  <a:srgbClr val="EE0060"/>
                </a:solidFill>
              </a:rPr>
              <a:t>          </a:t>
            </a:r>
            <a:r>
              <a:rPr lang="ar-QA" sz="4000" b="1" u="sng" dirty="0" smtClean="0">
                <a:solidFill>
                  <a:srgbClr val="EE0060"/>
                </a:solidFill>
              </a:rPr>
              <a:t>( رمضان نقطة بداية </a:t>
            </a:r>
            <a:br>
              <a:rPr lang="ar-QA" sz="4000" b="1" u="sng" dirty="0" smtClean="0">
                <a:solidFill>
                  <a:srgbClr val="EE0060"/>
                </a:solidFill>
              </a:rPr>
            </a:br>
            <a:r>
              <a:rPr lang="ar-QA" sz="4000" b="1" dirty="0" smtClean="0">
                <a:solidFill>
                  <a:srgbClr val="EE0060"/>
                </a:solidFill>
              </a:rPr>
              <a:t>                               </a:t>
            </a:r>
            <a:r>
              <a:rPr lang="ar-QA" sz="4000" b="1" u="sng" dirty="0" smtClean="0">
                <a:solidFill>
                  <a:srgbClr val="EE0060"/>
                </a:solidFill>
              </a:rPr>
              <a:t>وليس نقطة نهاية )</a:t>
            </a:r>
            <a:endParaRPr lang="en-GB" sz="4000" b="1" u="sng" dirty="0">
              <a:solidFill>
                <a:srgbClr val="EE0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96552" y="2780928"/>
            <a:ext cx="8208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QA" sz="4000" b="1" dirty="0" smtClean="0"/>
              <a:t>شهر رمضان فرصة للتغيير ، فرصه</a:t>
            </a:r>
          </a:p>
          <a:p>
            <a:pPr algn="r"/>
            <a:r>
              <a:rPr lang="ar-QA" sz="4000" b="1" dirty="0"/>
              <a:t> </a:t>
            </a:r>
            <a:r>
              <a:rPr lang="ar-QA" sz="4000" b="1" dirty="0" smtClean="0"/>
              <a:t>   لكسب المزيد من المهارات .. </a:t>
            </a:r>
          </a:p>
          <a:p>
            <a:pPr algn="r"/>
            <a:r>
              <a:rPr lang="ar-QA" sz="4000" b="1" dirty="0"/>
              <a:t> </a:t>
            </a:r>
            <a:r>
              <a:rPr lang="ar-QA" sz="4000" b="1" dirty="0" smtClean="0"/>
              <a:t>       ونتعلم منه أيضا فن الاتزان فنحن في</a:t>
            </a:r>
          </a:p>
          <a:p>
            <a:pPr algn="r"/>
            <a:r>
              <a:rPr lang="ar-QA" sz="4000" b="1" dirty="0"/>
              <a:t> </a:t>
            </a:r>
            <a:r>
              <a:rPr lang="ar-QA" sz="4000" b="1" dirty="0" smtClean="0"/>
              <a:t>        رمضان نوازن بين غذاء الروح </a:t>
            </a:r>
          </a:p>
          <a:p>
            <a:pPr algn="r"/>
            <a:r>
              <a:rPr lang="ar-QA" sz="4000" b="1" dirty="0"/>
              <a:t> </a:t>
            </a:r>
            <a:r>
              <a:rPr lang="ar-QA" sz="4000" b="1" dirty="0" smtClean="0"/>
              <a:t>                      وغذاء البدن ..</a:t>
            </a:r>
            <a:endParaRPr lang="en-GB" sz="4000" b="1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84784"/>
            <a:ext cx="86868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 فهل سنركز على غذاء البدن</a:t>
            </a:r>
          </a:p>
          <a:p>
            <a:pPr algn="r">
              <a:buNone/>
            </a:pPr>
            <a:r>
              <a:rPr lang="ar-QA" sz="4000" b="1" dirty="0" smtClean="0"/>
              <a:t> ونهمل غذاء الروح فيحدث الكسل 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والفتور وعدم المقدرة على العبادة..</a:t>
            </a:r>
          </a:p>
          <a:p>
            <a:pPr algn="r">
              <a:buNone/>
            </a:pPr>
            <a:r>
              <a:rPr lang="ar-QA" sz="4000" b="1" dirty="0" smtClean="0"/>
              <a:t>            وهل سنترك كل هذا بعد أن تعودنا عليه؟!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ar-QA" sz="4000" b="1" u="sng" dirty="0">
                <a:solidFill>
                  <a:srgbClr val="EE0060"/>
                </a:solidFill>
              </a:rPr>
              <a:t>قيل لبشر الحافي رحمه الله : </a:t>
            </a:r>
            <a:endParaRPr lang="ar-QA" sz="4000" b="1" u="sng" dirty="0" smtClean="0">
              <a:solidFill>
                <a:srgbClr val="EE0060"/>
              </a:solidFill>
            </a:endParaRPr>
          </a:p>
          <a:p>
            <a:pPr algn="r">
              <a:buNone/>
            </a:pPr>
            <a:r>
              <a:rPr lang="ar-QA" sz="4000" b="1" dirty="0" smtClean="0"/>
              <a:t>     إن </a:t>
            </a:r>
            <a:r>
              <a:rPr lang="ar-QA" sz="4000" b="1" dirty="0"/>
              <a:t>قوماً يتعبدون ويجتهدون في رمضان</a:t>
            </a:r>
            <a:r>
              <a:rPr lang="ar-QA" sz="4000" b="1" dirty="0" smtClean="0"/>
              <a:t>.</a:t>
            </a:r>
          </a:p>
          <a:p>
            <a:pPr algn="r">
              <a:buNone/>
            </a:pPr>
            <a:r>
              <a:rPr lang="ar-QA" sz="4000" b="1" dirty="0" smtClean="0"/>
              <a:t>       </a:t>
            </a:r>
            <a:r>
              <a:rPr lang="ar-QA" sz="4000" b="1" dirty="0"/>
              <a:t>فقال: ( بئس القوم قوم لا يعرفون لله </a:t>
            </a:r>
            <a:r>
              <a:rPr lang="ar-QA" sz="4000" b="1" dirty="0" smtClean="0"/>
              <a:t>حقاً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إلا </a:t>
            </a:r>
            <a:r>
              <a:rPr lang="ar-QA" sz="4000" b="1" dirty="0"/>
              <a:t>في شهر رمضان، إن الصالح </a:t>
            </a:r>
            <a:r>
              <a:rPr lang="ar-QA" sz="4000" b="1" dirty="0" smtClean="0"/>
              <a:t>الذي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يتعبد </a:t>
            </a:r>
            <a:r>
              <a:rPr lang="ar-QA" sz="4000" b="1" dirty="0"/>
              <a:t>ويجتهد السنة كلها)..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17240" y="1207293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u="sng" dirty="0">
                <a:solidFill>
                  <a:srgbClr val="EE0060"/>
                </a:solidFill>
              </a:rPr>
              <a:t>قال تعالى : </a:t>
            </a:r>
            <a:endParaRPr lang="ar-QA" sz="4000" b="1" u="sng" dirty="0" smtClean="0">
              <a:solidFill>
                <a:srgbClr val="EE0060"/>
              </a:solidFill>
            </a:endParaRP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(( </a:t>
            </a:r>
            <a:r>
              <a:rPr lang="ar-QA" sz="4000" b="1" dirty="0">
                <a:solidFill>
                  <a:srgbClr val="EE0060"/>
                </a:solidFill>
              </a:rPr>
              <a:t>واعبد ربك حتى يأتيك اليقين )) </a:t>
            </a:r>
            <a:endParaRPr lang="ar-QA" sz="4000" b="1" dirty="0" smtClean="0">
              <a:solidFill>
                <a:srgbClr val="EE0060"/>
              </a:solidFill>
            </a:endParaRPr>
          </a:p>
          <a:p>
            <a:pPr algn="r">
              <a:buNone/>
            </a:pPr>
            <a:r>
              <a:rPr lang="ar-QA" sz="4000" b="1" dirty="0" smtClean="0"/>
              <a:t>فيجب </a:t>
            </a:r>
            <a:r>
              <a:rPr lang="ar-QA" sz="4000" b="1" dirty="0"/>
              <a:t>أن تستمر </a:t>
            </a:r>
            <a:r>
              <a:rPr lang="ar-QA" sz="4000" b="1" dirty="0" smtClean="0"/>
              <a:t>اخيتي  </a:t>
            </a:r>
            <a:r>
              <a:rPr lang="ar-QA" sz="4000" b="1" dirty="0"/>
              <a:t>على </a:t>
            </a:r>
            <a:r>
              <a:rPr lang="ar-QA" sz="4000" b="1" dirty="0" smtClean="0"/>
              <a:t> الطاعات</a:t>
            </a: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الى ان ياتى الاجل </a:t>
            </a:r>
            <a:r>
              <a:rPr lang="ar-QA" sz="4000" b="1" dirty="0" smtClean="0"/>
              <a:t>وانت على </a:t>
            </a:r>
            <a:r>
              <a:rPr lang="ar-QA" sz="4000" b="1" dirty="0"/>
              <a:t>طاعة </a:t>
            </a:r>
            <a:r>
              <a:rPr lang="ar-QA" sz="4000" b="1" dirty="0" smtClean="0"/>
              <a:t>الله؟!!</a:t>
            </a:r>
            <a:r>
              <a:rPr lang="ar-QA" sz="4000" b="1" dirty="0"/>
              <a:t/>
            </a:r>
            <a:br>
              <a:rPr lang="ar-QA" sz="4000" b="1" dirty="0"/>
            </a:br>
            <a:endParaRPr lang="ar-QA" sz="1800" b="1" dirty="0" smtClean="0"/>
          </a:p>
          <a:p>
            <a:pPr algn="r">
              <a:buNone/>
            </a:pPr>
            <a:r>
              <a:rPr lang="ar-QA" sz="4000" b="1" dirty="0">
                <a:solidFill>
                  <a:srgbClr val="EE0060"/>
                </a:solidFill>
              </a:rPr>
              <a:t> </a:t>
            </a:r>
            <a:r>
              <a:rPr lang="ar-QA" sz="4000" b="1" dirty="0" smtClean="0">
                <a:solidFill>
                  <a:srgbClr val="EE0060"/>
                </a:solidFill>
              </a:rPr>
              <a:t>        الاتحب </a:t>
            </a:r>
            <a:r>
              <a:rPr lang="ar-QA" sz="4000" b="1" dirty="0">
                <a:solidFill>
                  <a:srgbClr val="EE0060"/>
                </a:solidFill>
              </a:rPr>
              <a:t>ان يختم لك بخاتمة السعادة!!</a:t>
            </a:r>
            <a:endParaRPr lang="en-GB" sz="4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855365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/>
              <a:t>        نسأل الله أن يتقبل </a:t>
            </a:r>
          </a:p>
          <a:p>
            <a:pPr algn="r">
              <a:buNone/>
            </a:pPr>
            <a:r>
              <a:rPr lang="ar-QA" sz="4000" b="1" dirty="0" smtClean="0"/>
              <a:t>       منا رمضان كما بلغنا رمضان </a:t>
            </a:r>
          </a:p>
          <a:p>
            <a:pPr algn="r">
              <a:buNone/>
            </a:pPr>
            <a:r>
              <a:rPr lang="ar-QA" sz="4000" b="1" dirty="0" smtClean="0"/>
              <a:t>           ووفقنا لصيامه وقيامه وتلاوة </a:t>
            </a:r>
          </a:p>
          <a:p>
            <a:pPr algn="r">
              <a:buNone/>
            </a:pPr>
            <a:r>
              <a:rPr lang="ar-QA" sz="4000" b="1" dirty="0" smtClean="0"/>
              <a:t>                 القرآن أناء ليله وأطراف نهاره 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ar-QA" sz="4000" b="1" u="sng" dirty="0" smtClean="0">
                <a:solidFill>
                  <a:srgbClr val="EE0060"/>
                </a:solidFill>
              </a:rPr>
              <a:t>قال </a:t>
            </a:r>
            <a:r>
              <a:rPr lang="ar-QA" sz="4000" b="1" u="sng" dirty="0">
                <a:solidFill>
                  <a:srgbClr val="EE0060"/>
                </a:solidFill>
              </a:rPr>
              <a:t>الحسن البصري - رحمه الله - </a:t>
            </a:r>
            <a:r>
              <a:rPr lang="ar-QA" sz="4000" b="1" u="sng" dirty="0" smtClean="0">
                <a:solidFill>
                  <a:srgbClr val="EE0060"/>
                </a:solidFill>
              </a:rPr>
              <a:t>:</a:t>
            </a:r>
          </a:p>
          <a:p>
            <a:pPr algn="r">
              <a:buNone/>
            </a:pPr>
            <a:endParaRPr lang="ar-QA" sz="2000" b="1" u="sng" dirty="0" smtClean="0">
              <a:solidFill>
                <a:srgbClr val="EE0060"/>
              </a:solidFill>
            </a:endParaRP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(إن الله لم يجعل لعمل المؤمن أجلا دون الموت </a:t>
            </a:r>
            <a:endParaRPr lang="ar-QA" sz="4000" b="1" dirty="0" smtClean="0"/>
          </a:p>
          <a:p>
            <a:pPr algn="r">
              <a:buNone/>
            </a:pPr>
            <a:r>
              <a:rPr lang="ar-QA" sz="4000" b="1" dirty="0" smtClean="0"/>
              <a:t>       </a:t>
            </a:r>
            <a:r>
              <a:rPr lang="ar-QA" sz="4000" b="1" dirty="0"/>
              <a:t>ثم قرأ : </a:t>
            </a:r>
            <a:r>
              <a:rPr lang="ar-QA" sz="4000" b="1" dirty="0">
                <a:solidFill>
                  <a:srgbClr val="EE0060"/>
                </a:solidFill>
              </a:rPr>
              <a:t>(( واعبد ربك حتى يأتيك اليقين </a:t>
            </a:r>
            <a:r>
              <a:rPr lang="ar-QA" sz="4000" b="1" dirty="0" smtClean="0">
                <a:solidFill>
                  <a:srgbClr val="EE0060"/>
                </a:solidFill>
              </a:rPr>
              <a:t>))</a:t>
            </a:r>
            <a:endParaRPr lang="en-GB" sz="4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04664" y="836712"/>
            <a:ext cx="9371384" cy="525780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ar-QA" sz="4000" b="1" dirty="0" smtClean="0"/>
              <a:t>فالأعمال </a:t>
            </a:r>
            <a:r>
              <a:rPr lang="ar-QA" sz="4000" b="1" dirty="0"/>
              <a:t>الصالحه في </a:t>
            </a:r>
            <a:r>
              <a:rPr lang="ar-QA" sz="4000" b="1" dirty="0" smtClean="0"/>
              <a:t>كل</a:t>
            </a:r>
          </a:p>
          <a:p>
            <a:pPr algn="r">
              <a:buNone/>
            </a:pPr>
            <a:r>
              <a:rPr lang="ar-QA" sz="4000" b="1" dirty="0" smtClean="0"/>
              <a:t>وقت </a:t>
            </a:r>
            <a:r>
              <a:rPr lang="ar-QA" sz="4000" b="1" dirty="0"/>
              <a:t>وكل </a:t>
            </a:r>
            <a:r>
              <a:rPr lang="ar-QA" sz="4000" b="1" dirty="0" smtClean="0"/>
              <a:t>زمان...</a:t>
            </a:r>
          </a:p>
          <a:p>
            <a:pPr algn="r">
              <a:buNone/>
            </a:pPr>
            <a:r>
              <a:rPr lang="ar-QA" sz="4000" b="1" dirty="0" smtClean="0"/>
              <a:t>فاجتهدوا </a:t>
            </a:r>
            <a:r>
              <a:rPr lang="ar-QA" sz="4000" b="1" dirty="0"/>
              <a:t>الأحبة في الله في الطاعات </a:t>
            </a:r>
            <a:r>
              <a:rPr lang="ar-QA" sz="4000" b="1" dirty="0" smtClean="0"/>
              <a:t>....</a:t>
            </a:r>
            <a:endParaRPr lang="en-GB" sz="4000" b="1" dirty="0" smtClean="0"/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وإياكم والكسل </a:t>
            </a:r>
            <a:r>
              <a:rPr lang="ar-QA" sz="4000" b="1" dirty="0" smtClean="0"/>
              <a:t>والفتور..</a:t>
            </a:r>
            <a:r>
              <a:rPr lang="ar-QA" sz="4000" b="1" dirty="0"/>
              <a:t/>
            </a:r>
            <a:br>
              <a:rPr lang="ar-QA" sz="4000" b="1" dirty="0"/>
            </a:br>
            <a:r>
              <a:rPr lang="ar-QA" sz="4000" b="1" dirty="0" smtClean="0">
                <a:solidFill>
                  <a:srgbClr val="EE0060"/>
                </a:solidFill>
              </a:rPr>
              <a:t>     فالله </a:t>
            </a:r>
            <a:r>
              <a:rPr lang="ar-QA" sz="4000" b="1" dirty="0">
                <a:solidFill>
                  <a:srgbClr val="EE0060"/>
                </a:solidFill>
              </a:rPr>
              <a:t>... الله </a:t>
            </a:r>
            <a:r>
              <a:rPr lang="ar-QA" sz="4000" b="1" dirty="0" smtClean="0">
                <a:solidFill>
                  <a:srgbClr val="EE0060"/>
                </a:solidFill>
              </a:rPr>
              <a:t>  </a:t>
            </a:r>
            <a:r>
              <a:rPr lang="ar-QA" sz="4000" b="1" dirty="0" smtClean="0"/>
              <a:t>في </a:t>
            </a:r>
            <a:r>
              <a:rPr lang="ar-QA" sz="4000" b="1" dirty="0"/>
              <a:t>الاستقامة والثبات </a:t>
            </a:r>
            <a:endParaRPr lang="ar-QA" sz="4000" b="1" dirty="0" smtClean="0"/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على </a:t>
            </a:r>
            <a:r>
              <a:rPr lang="ar-QA" sz="4000" b="1" dirty="0"/>
              <a:t>الدين في كل حين فلا تدروا </a:t>
            </a:r>
            <a:r>
              <a:rPr lang="ar-QA" sz="4000" b="1" dirty="0" smtClean="0"/>
              <a:t>متى</a:t>
            </a:r>
          </a:p>
          <a:p>
            <a:pPr algn="r">
              <a:buNone/>
            </a:pPr>
            <a:r>
              <a:rPr lang="ar-QA" sz="4000" b="1" dirty="0" smtClean="0"/>
              <a:t> </a:t>
            </a:r>
            <a:r>
              <a:rPr lang="ar-QA" sz="4000" b="1" dirty="0"/>
              <a:t>يلقاكم ملك الموت فإحذروا أن يأتيكم وأنتم </a:t>
            </a:r>
            <a:endParaRPr lang="ar-QA" sz="4000" b="1" dirty="0" smtClean="0"/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             على </a:t>
            </a:r>
            <a:r>
              <a:rPr lang="ar-QA" sz="4000" b="1" dirty="0"/>
              <a:t>معصية </a:t>
            </a:r>
            <a:r>
              <a:rPr lang="ar-QA" sz="4000" b="1" dirty="0" smtClean="0"/>
              <a:t>...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QA" sz="6000" b="1" dirty="0" smtClean="0">
                <a:solidFill>
                  <a:srgbClr val="EE0060"/>
                </a:solidFill>
              </a:rPr>
              <a:t>واخيراً..</a:t>
            </a:r>
          </a:p>
          <a:p>
            <a:pPr algn="ctr">
              <a:buNone/>
            </a:pPr>
            <a:r>
              <a:rPr lang="ar-QA" sz="6000" b="1" dirty="0" smtClean="0">
                <a:solidFill>
                  <a:srgbClr val="EE0060"/>
                </a:solidFill>
              </a:rPr>
              <a:t> صلوا على من أمرتم </a:t>
            </a:r>
          </a:p>
          <a:p>
            <a:pPr algn="ctr">
              <a:buNone/>
            </a:pPr>
            <a:r>
              <a:rPr lang="ar-QA" sz="6000" b="1" dirty="0" smtClean="0">
                <a:solidFill>
                  <a:srgbClr val="EE0060"/>
                </a:solidFill>
              </a:rPr>
              <a:t>بالصلاة عليه..</a:t>
            </a:r>
          </a:p>
          <a:p>
            <a:pPr algn="ctr">
              <a:buNone/>
            </a:pPr>
            <a:endParaRPr lang="en-GB" sz="6000" b="1" dirty="0">
              <a:solidFill>
                <a:srgbClr val="EE006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20478_314572786797_166172346797_4489244_3117979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-27385"/>
            <a:ext cx="5164038" cy="6885385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987" y="6288719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032" y="1061864"/>
            <a:ext cx="8229600" cy="1143000"/>
          </a:xfrm>
        </p:spPr>
        <p:txBody>
          <a:bodyPr>
            <a:normAutofit/>
          </a:bodyPr>
          <a:lstStyle/>
          <a:p>
            <a:r>
              <a:rPr lang="ar-QA" sz="6000" b="1" dirty="0" smtClean="0">
                <a:solidFill>
                  <a:srgbClr val="EE0060"/>
                </a:solidFill>
              </a:rPr>
              <a:t>ولكن..</a:t>
            </a:r>
            <a:endParaRPr lang="en-GB" sz="6000" b="1" dirty="0">
              <a:solidFill>
                <a:srgbClr val="EE0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3224" y="2420888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400" b="1" dirty="0"/>
              <a:t>كيف حالكم بعد رمضان </a:t>
            </a:r>
            <a:r>
              <a:rPr lang="ar-QA" sz="4400" b="1" dirty="0" smtClean="0"/>
              <a:t>؟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فلنقارن </a:t>
            </a:r>
            <a:r>
              <a:rPr lang="ar-QA" sz="4400" b="1" dirty="0"/>
              <a:t>بين حالنا في رمضان </a:t>
            </a:r>
            <a:endParaRPr lang="ar-QA" sz="4400" b="1" dirty="0" smtClean="0"/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  وحالنا </a:t>
            </a:r>
            <a:r>
              <a:rPr lang="ar-QA" sz="4400" b="1" dirty="0"/>
              <a:t>بعد رمضان !!</a:t>
            </a:r>
            <a:endParaRPr lang="ar-QA" sz="4400" b="1" dirty="0" smtClean="0"/>
          </a:p>
          <a:p>
            <a:pPr algn="r">
              <a:buNone/>
            </a:pPr>
            <a:r>
              <a:rPr lang="ar-QA" sz="4400" b="1" dirty="0" smtClean="0"/>
              <a:t>                كيف الثبات بعد رمضان ؟!!</a:t>
            </a:r>
            <a:endParaRPr lang="en-GB" sz="44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12576" y="2430016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ar-QA" b="1" dirty="0" smtClean="0">
                <a:solidFill>
                  <a:srgbClr val="EE0060"/>
                </a:solidFill>
              </a:rPr>
              <a:t/>
            </a:r>
            <a:br>
              <a:rPr lang="ar-QA" b="1" dirty="0" smtClean="0">
                <a:solidFill>
                  <a:srgbClr val="EE0060"/>
                </a:solidFill>
              </a:rPr>
            </a:br>
            <a:r>
              <a:rPr lang="ar-QA" b="1" dirty="0" smtClean="0">
                <a:solidFill>
                  <a:srgbClr val="EE0060"/>
                </a:solidFill>
              </a:rPr>
              <a:t/>
            </a:r>
            <a:br>
              <a:rPr lang="ar-QA" b="1" dirty="0" smtClean="0">
                <a:solidFill>
                  <a:srgbClr val="EE0060"/>
                </a:solidFill>
              </a:rPr>
            </a:br>
            <a:r>
              <a:rPr lang="ar-QA" b="1" dirty="0" smtClean="0"/>
              <a:t>لا تكوني كالتي نقضت غزلها </a:t>
            </a:r>
            <a:br>
              <a:rPr lang="ar-QA" b="1" dirty="0" smtClean="0"/>
            </a:br>
            <a:r>
              <a:rPr lang="ar-QA" b="1" dirty="0"/>
              <a:t> </a:t>
            </a:r>
            <a:r>
              <a:rPr lang="ar-QA" b="1" dirty="0" smtClean="0"/>
              <a:t>       من بعد قوة أنكاثا ..</a:t>
            </a:r>
            <a:endParaRPr lang="en-GB" b="1" dirty="0"/>
          </a:p>
        </p:txBody>
      </p:sp>
      <p:sp>
        <p:nvSpPr>
          <p:cNvPr id="5" name="Rectangle 4"/>
          <p:cNvSpPr/>
          <p:nvPr/>
        </p:nvSpPr>
        <p:spPr>
          <a:xfrm>
            <a:off x="4283968" y="1772816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QA" sz="5400" b="1" dirty="0" smtClean="0">
                <a:solidFill>
                  <a:srgbClr val="EE0060"/>
                </a:solidFill>
              </a:rPr>
              <a:t>النقطة الاولى.. </a:t>
            </a:r>
            <a:endParaRPr lang="en-GB" sz="54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2536" y="620688"/>
            <a:ext cx="8229600" cy="5832648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ماذا تقول لامرأة جلست 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طوال شهر كامل تصنع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ملبسا من الصوف بالمغزل </a:t>
            </a:r>
          </a:p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حتى ما ان قرب الغزل من الانتهاء</a:t>
            </a:r>
          </a:p>
          <a:p>
            <a:pPr algn="r">
              <a:buNone/>
            </a:pPr>
            <a:r>
              <a:rPr lang="ar-QA" sz="4000" b="1" dirty="0">
                <a:solidFill>
                  <a:srgbClr val="EE0060"/>
                </a:solidFill>
              </a:rPr>
              <a:t> </a:t>
            </a:r>
            <a:r>
              <a:rPr lang="ar-QA" sz="4000" b="1" dirty="0" smtClean="0">
                <a:solidFill>
                  <a:srgbClr val="EE0060"/>
                </a:solidFill>
              </a:rPr>
              <a:t>    نقضت ما صنعته .!!</a:t>
            </a:r>
            <a:r>
              <a:rPr lang="ar-QA" sz="4000" b="1" dirty="0" smtClean="0"/>
              <a:t/>
            </a:r>
            <a:br>
              <a:rPr lang="ar-QA" sz="4000" b="1" dirty="0" smtClean="0"/>
            </a:br>
            <a:r>
              <a:rPr lang="ar-QA" sz="4000" b="1" dirty="0" smtClean="0"/>
              <a:t>        هذا المثل يمثل حال بعضنا فبمجرد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إنتهاء شهر رمضان سرعان ما يعود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96552" y="620688"/>
            <a:ext cx="8229600" cy="5976664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ar-QA" sz="4400" b="1" dirty="0" smtClean="0"/>
              <a:t>إلى المعاصي والذنوب</a:t>
            </a:r>
          </a:p>
          <a:p>
            <a:pPr algn="r">
              <a:buNone/>
            </a:pPr>
            <a:r>
              <a:rPr lang="ar-QA" sz="4400" b="1" dirty="0" smtClean="0"/>
              <a:t> فهو طوال الشهر في </a:t>
            </a:r>
          </a:p>
          <a:p>
            <a:pPr algn="r">
              <a:buNone/>
            </a:pPr>
            <a:r>
              <a:rPr lang="ar-QA" sz="4400" b="1" dirty="0" smtClean="0"/>
              <a:t>صلاة وصيام وقيام وخشوع </a:t>
            </a:r>
          </a:p>
          <a:p>
            <a:pPr algn="r">
              <a:buNone/>
            </a:pPr>
            <a:r>
              <a:rPr lang="ar-QA" sz="4400" b="1" dirty="0" smtClean="0"/>
              <a:t>وبكاء ودعاء وتضرع وهو بهذا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قد أحسن غزل عباداته... لدرجة </a:t>
            </a:r>
          </a:p>
          <a:p>
            <a:pPr algn="r">
              <a:buNone/>
            </a:pPr>
            <a:r>
              <a:rPr lang="ar-QA" sz="4400" b="1" dirty="0" smtClean="0"/>
              <a:t>        أن أحدنا يتمنى ان يقيضه الله </a:t>
            </a:r>
          </a:p>
          <a:p>
            <a:pPr algn="r">
              <a:buNone/>
            </a:pPr>
            <a:r>
              <a:rPr lang="ar-QA" sz="4400" b="1" dirty="0"/>
              <a:t> </a:t>
            </a:r>
            <a:r>
              <a:rPr lang="ar-QA" sz="4400" b="1" dirty="0" smtClean="0"/>
              <a:t>          على تلك الحالة التي هو فيها!!</a:t>
            </a:r>
            <a:endParaRPr lang="en-GB" sz="44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5245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QA" sz="4000" b="1" dirty="0" smtClean="0">
                <a:solidFill>
                  <a:srgbClr val="EE0060"/>
                </a:solidFill>
              </a:rPr>
              <a:t>     لكنه ينقض كل هذا الغزل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</a:t>
            </a:r>
            <a:r>
              <a:rPr lang="ar-QA" sz="4000" b="1" dirty="0" smtClean="0">
                <a:solidFill>
                  <a:srgbClr val="EE0060"/>
                </a:solidFill>
              </a:rPr>
              <a:t>بعد مغرب أخر يوم في رمضان ...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والكثير يسأل نفسه: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لماذا فعلت هذا؟ ويستغرب!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والإجابة على هذا السؤال توضحه</a:t>
            </a:r>
          </a:p>
          <a:p>
            <a:pPr algn="r">
              <a:buNone/>
            </a:pPr>
            <a:r>
              <a:rPr lang="ar-QA" sz="4000" b="1" dirty="0"/>
              <a:t> </a:t>
            </a:r>
            <a:r>
              <a:rPr lang="ar-QA" sz="4000" b="1" dirty="0" smtClean="0"/>
              <a:t>            النقطة التالية .</a:t>
            </a:r>
            <a:endParaRPr lang="en-GB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233554"/>
            <a:ext cx="904152" cy="5692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1178</Words>
  <Application>Microsoft Office PowerPoint</Application>
  <PresentationFormat>عرض على الشاشة (3:4)‏</PresentationFormat>
  <Paragraphs>221</Paragraphs>
  <Slides>43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43</vt:i4>
      </vt:variant>
    </vt:vector>
  </HeadingPairs>
  <TitlesOfParts>
    <vt:vector size="47" baseType="lpstr">
      <vt:lpstr>Arial</vt:lpstr>
      <vt:lpstr>Calibri</vt:lpstr>
      <vt:lpstr>Times New Roman</vt:lpstr>
      <vt:lpstr>Office Theme</vt:lpstr>
      <vt:lpstr>عرض تقديمي في PowerPoint</vt:lpstr>
      <vt:lpstr>رمضان نقطة بداية ..                   وليس نقطة نهاية!</vt:lpstr>
      <vt:lpstr>ماذا بعد رمضان؟</vt:lpstr>
      <vt:lpstr>عرض تقديمي في PowerPoint</vt:lpstr>
      <vt:lpstr>ولكن..</vt:lpstr>
      <vt:lpstr>  لا تكوني كالتي نقضت غزلها          من بعد قوة أنكاثا ..</vt:lpstr>
      <vt:lpstr>عرض تقديمي في PowerPoint</vt:lpstr>
      <vt:lpstr>عرض تقديمي في PowerPoint</vt:lpstr>
      <vt:lpstr>عرض تقديمي في PowerPoint</vt:lpstr>
      <vt:lpstr>احذر الشيطان..  عدو يغفل عنه الكثير  ولا يعمل له حساب إلا من رحم ربي 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النقطة الثالثة :  إياك وهبوط العزيمة..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٥. الدعاء..</vt:lpstr>
      <vt:lpstr>عرض تقديمي في PowerPoint</vt:lpstr>
      <vt:lpstr>٦.قيام الليل..</vt:lpstr>
      <vt:lpstr>عرض تقديمي في PowerPoint</vt:lpstr>
      <vt:lpstr>عرض تقديمي في PowerPoint</vt:lpstr>
      <vt:lpstr>عرض تقديمي في PowerPoint</vt:lpstr>
      <vt:lpstr>النقطة الرابعة :         كيف نعرف هل تقبل الله  رمضان أم لا؟!!</vt:lpstr>
      <vt:lpstr>عرض تقديمي في PowerPoint</vt:lpstr>
      <vt:lpstr>عرض تقديمي في PowerPoint</vt:lpstr>
      <vt:lpstr>عرض تقديمي في PowerPoint</vt:lpstr>
      <vt:lpstr>ومن علامات قبول العمل أيضاً : </vt:lpstr>
      <vt:lpstr>ومن علامات قبول العمل أيضاً : </vt:lpstr>
      <vt:lpstr>           ( رمضان نقطة بداية                                 وليس نقطة نهاية )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radwa</dc:creator>
  <cp:lastModifiedBy>Walid Kotb</cp:lastModifiedBy>
  <cp:revision>29</cp:revision>
  <dcterms:created xsi:type="dcterms:W3CDTF">2010-09-17T08:09:47Z</dcterms:created>
  <dcterms:modified xsi:type="dcterms:W3CDTF">2014-12-07T06:40:24Z</dcterms:modified>
</cp:coreProperties>
</file>